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  <p:sldMasterId id="2147483702" r:id="rId6"/>
    <p:sldMasterId id="2147483714" r:id="rId7"/>
  </p:sldMasterIdLst>
  <p:notesMasterIdLst>
    <p:notesMasterId r:id="rId17"/>
  </p:notesMasterIdLst>
  <p:handoutMasterIdLst>
    <p:handoutMasterId r:id="rId18"/>
  </p:handoutMasterIdLst>
  <p:sldIdLst>
    <p:sldId id="4512" r:id="rId8"/>
    <p:sldId id="4829" r:id="rId9"/>
    <p:sldId id="4828" r:id="rId10"/>
    <p:sldId id="4518" r:id="rId11"/>
    <p:sldId id="4519" r:id="rId12"/>
    <p:sldId id="4827" r:id="rId13"/>
    <p:sldId id="4522" r:id="rId14"/>
    <p:sldId id="4523" r:id="rId15"/>
    <p:sldId id="4524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孙述威" initials="s" lastIdx="1" clrIdx="0">
    <p:extLst>
      <p:ext uri="{19B8F6BF-5375-455C-9EA6-DF929625EA0E}">
        <p15:presenceInfo xmlns:p15="http://schemas.microsoft.com/office/powerpoint/2012/main" userId="孙述威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9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75"/>
        <p:guide pos="38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35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2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59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60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73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4" y="440692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179" y="6356056"/>
            <a:ext cx="2743128" cy="365108"/>
          </a:xfrm>
        </p:spPr>
        <p:txBody>
          <a:bodyPr/>
          <a:lstStyle/>
          <a:p>
            <a:fld id="{DB09130F-5572-4EEF-B992-9383CC0B66A5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495" y="6356056"/>
            <a:ext cx="4114693" cy="36510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376" y="6356056"/>
            <a:ext cx="2743128" cy="365108"/>
          </a:xfrm>
        </p:spPr>
        <p:txBody>
          <a:bodyPr/>
          <a:lstStyle/>
          <a:p>
            <a:fld id="{734B2A1F-0968-4D41-8027-38EABA3E755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4" r="1" b="1"/>
          <a:stretch>
            <a:fillRect/>
          </a:stretch>
        </p:blipFill>
        <p:spPr>
          <a:xfrm>
            <a:off x="20" y="10"/>
            <a:ext cx="12191662" cy="685767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1682" cy="685768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75000"/>
                  <a:alpha val="34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1" name="矩形 10"/>
          <p:cNvSpPr/>
          <p:nvPr userDrawn="1"/>
        </p:nvSpPr>
        <p:spPr>
          <a:xfrm>
            <a:off x="8153188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2" name="矩形 11"/>
          <p:cNvSpPr/>
          <p:nvPr userDrawn="1"/>
        </p:nvSpPr>
        <p:spPr>
          <a:xfrm>
            <a:off x="4038495" y="6721163"/>
            <a:ext cx="4114693" cy="136519"/>
          </a:xfrm>
          <a:prstGeom prst="rect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3" name="矩形 12"/>
          <p:cNvSpPr/>
          <p:nvPr userDrawn="1"/>
        </p:nvSpPr>
        <p:spPr>
          <a:xfrm>
            <a:off x="0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4" name="燕尾形 13"/>
          <p:cNvSpPr/>
          <p:nvPr userDrawn="1"/>
        </p:nvSpPr>
        <p:spPr>
          <a:xfrm>
            <a:off x="462976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 userDrawn="1"/>
        </p:nvSpPr>
        <p:spPr>
          <a:xfrm>
            <a:off x="600131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8" name="五边形 17"/>
          <p:cNvSpPr/>
          <p:nvPr userDrawn="1"/>
        </p:nvSpPr>
        <p:spPr>
          <a:xfrm>
            <a:off x="-1" y="266206"/>
            <a:ext cx="519220" cy="439817"/>
          </a:xfrm>
          <a:prstGeom prst="homePlate">
            <a:avLst>
              <a:gd name="adj" fmla="val 22280"/>
            </a:avLst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20" name="矩形 19"/>
          <p:cNvSpPr/>
          <p:nvPr userDrawn="1"/>
        </p:nvSpPr>
        <p:spPr>
          <a:xfrm>
            <a:off x="-7700" y="224517"/>
            <a:ext cx="534615" cy="521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 userDrawn="1"/>
        </p:nvCxnSpPr>
        <p:spPr>
          <a:xfrm>
            <a:off x="2824407" y="507976"/>
            <a:ext cx="9367275" cy="0"/>
          </a:xfrm>
          <a:prstGeom prst="line">
            <a:avLst/>
          </a:prstGeom>
          <a:ln>
            <a:solidFill>
              <a:srgbClr val="292E3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878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0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52" y="21433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6" y="214335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6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6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6801622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9755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3043130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1310391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572276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93326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4695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736563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07190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8826478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5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0706229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01318647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351798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611988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54842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325612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0377914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47440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5471865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9366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552772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2400998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90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6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6" y="903310"/>
            <a:ext cx="4943474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2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audio" Target="../media/audio1.wav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audio" Target="../media/audio1.wav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72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48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48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14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96" y="6432572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2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23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23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8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48" y="765176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8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7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3079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5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38314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 userDrawn="1"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1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 userDrawn="1"/>
        </p:nvSpPr>
        <p:spPr bwMode="auto">
          <a:xfrm flipV="1">
            <a:off x="1" y="981076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1076569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7752862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78158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E8E6BC57-9169-4A23-8685-7D550559656F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C7B858F2-FE7B-42B0-9A45-F7EDEF26C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698382C6-A4B6-4131-8524-386C004A8140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id="{EECD2A7C-B427-4C5D-8603-911B8CD36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9450" y="1980530"/>
            <a:ext cx="7056437" cy="144462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noProof="1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grpSp>
        <p:nvGrpSpPr>
          <p:cNvPr id="11" name="Group 6">
            <a:extLst>
              <a:ext uri="{FF2B5EF4-FFF2-40B4-BE49-F238E27FC236}">
                <a16:creationId xmlns:a16="http://schemas.microsoft.com/office/drawing/2014/main" id="{5AA9C125-207D-4D7C-AE4E-9787E0B54067}"/>
              </a:ext>
            </a:extLst>
          </p:cNvPr>
          <p:cNvGrpSpPr/>
          <p:nvPr/>
        </p:nvGrpSpPr>
        <p:grpSpPr bwMode="auto">
          <a:xfrm>
            <a:off x="2219450" y="1340768"/>
            <a:ext cx="7191375" cy="639763"/>
            <a:chOff x="618" y="346"/>
            <a:chExt cx="4530" cy="181"/>
          </a:xfrm>
        </p:grpSpPr>
        <p:sp>
          <p:nvSpPr>
            <p:cNvPr id="12" name="Pentagon 12">
              <a:extLst>
                <a:ext uri="{FF2B5EF4-FFF2-40B4-BE49-F238E27FC236}">
                  <a16:creationId xmlns:a16="http://schemas.microsoft.com/office/drawing/2014/main" id="{1D409E55-9D4E-480D-AD9C-3A87142AB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346"/>
              <a:ext cx="2268" cy="181"/>
            </a:xfrm>
            <a:prstGeom prst="homePlate">
              <a:avLst>
                <a:gd name="adj" fmla="val 49715"/>
              </a:avLst>
            </a:prstGeom>
            <a:gradFill rotWithShape="1">
              <a:gsLst>
                <a:gs pos="0">
                  <a:srgbClr val="242424"/>
                </a:gs>
                <a:gs pos="50000">
                  <a:srgbClr val="000000"/>
                </a:gs>
                <a:gs pos="100000">
                  <a:srgbClr val="242424"/>
                </a:gs>
              </a:gsLst>
              <a:lin ang="5400000" scaled="1"/>
            </a:gradFill>
            <a:ln w="25400">
              <a:noFill/>
              <a:miter lim="800000"/>
            </a:ln>
          </p:spPr>
          <p:txBody>
            <a:bodyPr anchor="ctr"/>
            <a:lstStyle>
              <a:lvl1pPr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en-US" noProof="1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81EE4FD2-61B1-4DE1-AFBE-641B8AF36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" y="346"/>
              <a:ext cx="2262" cy="181"/>
            </a:xfrm>
            <a:prstGeom prst="homePlate">
              <a:avLst>
                <a:gd name="adj" fmla="val 0"/>
              </a:avLst>
            </a:prstGeom>
            <a:gradFill rotWithShape="1">
              <a:gsLst>
                <a:gs pos="100000">
                  <a:schemeClr val="tx2"/>
                </a:gs>
                <a:gs pos="100000">
                  <a:srgbClr val="99CC00"/>
                </a:gs>
              </a:gsLst>
              <a:lin ang="5400000" scaled="1"/>
            </a:gradFill>
            <a:ln w="25400" algn="ctr">
              <a:noFill/>
              <a:miter lim="800000"/>
            </a:ln>
            <a:effectLst/>
          </p:spPr>
          <p:txBody>
            <a:bodyPr anchor="ctr"/>
            <a:lstStyle>
              <a:lvl1pPr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en-US" noProof="1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14" name="Text Box 78">
            <a:extLst>
              <a:ext uri="{FF2B5EF4-FFF2-40B4-BE49-F238E27FC236}">
                <a16:creationId xmlns:a16="http://schemas.microsoft.com/office/drawing/2014/main" id="{ECDBE1F1-7C20-4AC4-8B02-572517348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2195" y="1399039"/>
            <a:ext cx="1620957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标准成本</a:t>
            </a:r>
            <a:endParaRPr lang="en-US" altLang="zh-CN" sz="2800" b="1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Text Box 79">
            <a:extLst>
              <a:ext uri="{FF2B5EF4-FFF2-40B4-BE49-F238E27FC236}">
                <a16:creationId xmlns:a16="http://schemas.microsoft.com/office/drawing/2014/main" id="{8FB84914-4987-4B0A-AB78-6ABA746C9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4335" y="1417156"/>
            <a:ext cx="1620957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成本差异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Rektangel 3">
            <a:extLst>
              <a:ext uri="{FF2B5EF4-FFF2-40B4-BE49-F238E27FC236}">
                <a16:creationId xmlns:a16="http://schemas.microsoft.com/office/drawing/2014/main" id="{8167426C-A97C-4ADE-B7CE-5C38A8D96C75}"/>
              </a:ext>
            </a:extLst>
          </p:cNvPr>
          <p:cNvSpPr/>
          <p:nvPr/>
        </p:nvSpPr>
        <p:spPr>
          <a:xfrm>
            <a:off x="2207568" y="2316242"/>
            <a:ext cx="3610212" cy="371674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17" name="Group 95">
            <a:extLst>
              <a:ext uri="{FF2B5EF4-FFF2-40B4-BE49-F238E27FC236}">
                <a16:creationId xmlns:a16="http://schemas.microsoft.com/office/drawing/2014/main" id="{B1B4B720-02A5-4A5F-BA25-9C21CC404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58660"/>
              </p:ext>
            </p:extLst>
          </p:nvPr>
        </p:nvGraphicFramePr>
        <p:xfrm>
          <a:off x="2219449" y="2259930"/>
          <a:ext cx="3529012" cy="351600"/>
        </p:xfrm>
        <a:graphic>
          <a:graphicData uri="http://schemas.openxmlformats.org/drawingml/2006/table">
            <a:tbl>
              <a:tblPr/>
              <a:tblGrid>
                <a:gridCol w="3529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da-DK" sz="2000" b="0" i="0" u="none" strike="noStrike" cap="none" normalizeH="0" baseline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Rectangle 101">
            <a:extLst>
              <a:ext uri="{FF2B5EF4-FFF2-40B4-BE49-F238E27FC236}">
                <a16:creationId xmlns:a16="http://schemas.microsoft.com/office/drawing/2014/main" id="{0BA1A27E-BBF3-4FA3-B88A-147985D47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9449" y="2640525"/>
            <a:ext cx="3529012" cy="3303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9" name="Text Box 102">
            <a:extLst>
              <a:ext uri="{FF2B5EF4-FFF2-40B4-BE49-F238E27FC236}">
                <a16:creationId xmlns:a16="http://schemas.microsoft.com/office/drawing/2014/main" id="{CB6D765B-DD62-4EBA-9E45-19309C7FA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6927" y="2845385"/>
            <a:ext cx="1778051" cy="1422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SzPct val="60000"/>
              <a:buFontTx/>
              <a:buChar char="•"/>
            </a:pPr>
            <a:r>
              <a:rPr lang="zh-CN" altLang="en-US" sz="2000" dirty="0">
                <a:ea typeface="微软雅黑" panose="020B0503020204020204" pitchFamily="34" charset="-122"/>
              </a:rPr>
              <a:t>原材料账户</a:t>
            </a:r>
          </a:p>
          <a:p>
            <a:pPr eaLnBrk="1" hangingPunct="1">
              <a:lnSpc>
                <a:spcPct val="150000"/>
              </a:lnSpc>
              <a:buSzPct val="60000"/>
              <a:buFontTx/>
              <a:buChar char="•"/>
            </a:pPr>
            <a:r>
              <a:rPr lang="zh-CN" altLang="en-US" sz="2000" dirty="0">
                <a:ea typeface="微软雅黑" panose="020B0503020204020204" pitchFamily="34" charset="-122"/>
              </a:rPr>
              <a:t>库存商品账户</a:t>
            </a:r>
            <a:endParaRPr lang="en-US" altLang="zh-CN" sz="2000" dirty="0"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SzPct val="60000"/>
              <a:buFontTx/>
              <a:buChar char="•"/>
            </a:pPr>
            <a:r>
              <a:rPr lang="zh-CN" altLang="en-US" sz="2000" dirty="0">
                <a:ea typeface="微软雅黑" panose="020B0503020204020204" pitchFamily="34" charset="-122"/>
              </a:rPr>
              <a:t>生产成本账户</a:t>
            </a:r>
          </a:p>
        </p:txBody>
      </p:sp>
      <p:sp>
        <p:nvSpPr>
          <p:cNvPr id="20" name="Rektangel 3">
            <a:extLst>
              <a:ext uri="{FF2B5EF4-FFF2-40B4-BE49-F238E27FC236}">
                <a16:creationId xmlns:a16="http://schemas.microsoft.com/office/drawing/2014/main" id="{5AEA231D-0E61-422F-B7B1-AF3CB96AB21E}"/>
              </a:ext>
            </a:extLst>
          </p:cNvPr>
          <p:cNvSpPr/>
          <p:nvPr/>
        </p:nvSpPr>
        <p:spPr>
          <a:xfrm>
            <a:off x="5808018" y="2325767"/>
            <a:ext cx="3610212" cy="371674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21" name="Group 118">
            <a:extLst>
              <a:ext uri="{FF2B5EF4-FFF2-40B4-BE49-F238E27FC236}">
                <a16:creationId xmlns:a16="http://schemas.microsoft.com/office/drawing/2014/main" id="{E9F035A7-D8B9-4534-82FE-70283CB3C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41360"/>
              </p:ext>
            </p:extLst>
          </p:nvPr>
        </p:nvGraphicFramePr>
        <p:xfrm>
          <a:off x="5819899" y="2269455"/>
          <a:ext cx="3529012" cy="351600"/>
        </p:xfrm>
        <a:graphic>
          <a:graphicData uri="http://schemas.openxmlformats.org/drawingml/2006/table">
            <a:tbl>
              <a:tblPr/>
              <a:tblGrid>
                <a:gridCol w="3529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da-DK" sz="2000" b="0" i="0" u="none" strike="noStrike" cap="none" normalizeH="0" baseline="0">
                        <a:ln>
                          <a:noFill/>
                        </a:ln>
                        <a:solidFill>
                          <a:srgbClr val="4F4F4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0" marB="46800" horzOverflow="overflow">
                    <a:lnL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C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DDDDDD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Rectangle 124">
            <a:extLst>
              <a:ext uri="{FF2B5EF4-FFF2-40B4-BE49-F238E27FC236}">
                <a16:creationId xmlns:a16="http://schemas.microsoft.com/office/drawing/2014/main" id="{E9FD938A-2435-4A57-98DF-24B571EAD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9899" y="2639342"/>
            <a:ext cx="3529012" cy="3303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BCBCBC"/>
            </a:solidFill>
            <a:miter lim="800000"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Text Box 125">
            <a:extLst>
              <a:ext uri="{FF2B5EF4-FFF2-40B4-BE49-F238E27FC236}">
                <a16:creationId xmlns:a16="http://schemas.microsoft.com/office/drawing/2014/main" id="{A8319149-5E78-411F-A1F6-11FFD61DF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3992" y="2774281"/>
            <a:ext cx="3015569" cy="293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直接材料用量差异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18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直接材料价格差异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18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直接人工用量差异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18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直接人工价格差异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kern="100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变动制造费用效率差异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2000" kern="100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变动制造费用开支差异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1800" kern="100" dirty="0">
              <a:effectLst/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固定制造费用耗费差异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kern="100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SzPct val="60000"/>
              <a:buFontTx/>
              <a:buChar char="•"/>
            </a:pPr>
            <a:r>
              <a:rPr lang="zh-CN" altLang="zh-CN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固定制造费用能力差异</a:t>
            </a:r>
            <a:r>
              <a:rPr lang="zh-CN" altLang="en-US" sz="1800" kern="10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账户</a:t>
            </a:r>
            <a:endParaRPr lang="en-US" altLang="zh-CN" sz="2000" kern="100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1464" y="1625733"/>
            <a:ext cx="9649072" cy="10427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indent="355529">
              <a:lnSpc>
                <a:spcPct val="150000"/>
              </a:lnSpc>
            </a:pPr>
            <a:r>
              <a:rPr lang="zh-CN" altLang="en-US" sz="2400" dirty="0">
                <a:latin typeface="+mn-ea"/>
                <a:ea typeface="+mn-ea"/>
                <a:sym typeface="+mn-ea"/>
              </a:rPr>
              <a:t>   根据前述威盛公司直接材料、直接人工、变动制造费用、固定制造费用的成本差异分析，完成成本差异确认的账务处理。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8E6BC57-9169-4A23-8685-7D550559656F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C7B858F2-FE7B-42B0-9A45-F7EDEF26C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698382C6-A4B6-4131-8524-386C004A8140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  <p:pic>
        <p:nvPicPr>
          <p:cNvPr id="9" name="图片 8" descr="df7513d3ee80b444915da9ecde4c3a27">
            <a:extLst>
              <a:ext uri="{FF2B5EF4-FFF2-40B4-BE49-F238E27FC236}">
                <a16:creationId xmlns:a16="http://schemas.microsoft.com/office/drawing/2014/main" id="{3CA2D5FC-A035-4909-A08D-8BDBD4043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3573016"/>
            <a:ext cx="3700558" cy="220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1387978" y="3429000"/>
            <a:ext cx="8736848" cy="2797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直接材料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借：生产成本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105 600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直接材料用量差异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4 400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贷：原材料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                     100 000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直接材料价格差异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      10 000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7979" y="1324935"/>
            <a:ext cx="8668462" cy="15927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直接材料成本差异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=100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1 000</a:t>
            </a:r>
            <a:r>
              <a:rPr lang="en-US" sz="2400" dirty="0">
                <a:solidFill>
                  <a:srgbClr val="2D1E09"/>
                </a:solidFill>
                <a:latin typeface="MS Gothic" panose="020B0609070205080204" charset="-128"/>
                <a:sym typeface="+mn-ea"/>
              </a:rPr>
              <a:t>−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4.8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200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110= </a:t>
            </a:r>
            <a:r>
              <a:rPr lang="en-US" sz="2400" dirty="0">
                <a:solidFill>
                  <a:srgbClr val="2D1E09"/>
                </a:solidFill>
                <a:latin typeface="MS Gothic" panose="020B0609070205080204" charset="-128"/>
                <a:sym typeface="+mn-ea"/>
              </a:rPr>
              <a:t>−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5 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600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直接材料用量差异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=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（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1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 000</a:t>
            </a:r>
            <a:r>
              <a:rPr lang="en-US" sz="2400" dirty="0">
                <a:solidFill>
                  <a:srgbClr val="2D1E09"/>
                </a:solidFill>
                <a:latin typeface="MS Gothic" panose="020B0609070205080204" charset="-128"/>
                <a:sym typeface="+mn-ea"/>
              </a:rPr>
              <a:t>−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4.8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200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）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110= 4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400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直接材料价格差异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=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（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100</a:t>
            </a:r>
            <a:r>
              <a:rPr lang="en-US" sz="2400" dirty="0">
                <a:solidFill>
                  <a:srgbClr val="2D1E09"/>
                </a:solidFill>
                <a:latin typeface="MS Gothic" panose="020B0609070205080204" charset="-128"/>
                <a:sym typeface="+mn-ea"/>
              </a:rPr>
              <a:t>−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110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）</a:t>
            </a:r>
            <a:r>
              <a:rPr lang="en-US" sz="2400" dirty="0">
                <a:solidFill>
                  <a:srgbClr val="2D1E09"/>
                </a:solidFill>
                <a:latin typeface="Arial" panose="020B0604020202020204" pitchFamily="34" charset="0"/>
                <a:sym typeface="+mn-ea"/>
              </a:rPr>
              <a:t>×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1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 000= </a:t>
            </a:r>
            <a:r>
              <a:rPr lang="en-US" sz="2400" dirty="0">
                <a:solidFill>
                  <a:srgbClr val="2D1E09"/>
                </a:solidFill>
                <a:latin typeface="MS Gothic" panose="020B0609070205080204" charset="-128"/>
                <a:sym typeface="+mn-ea"/>
              </a:rPr>
              <a:t>−</a:t>
            </a:r>
            <a:r>
              <a:rPr lang="en-US" sz="2400" dirty="0">
                <a:solidFill>
                  <a:srgbClr val="2D1E09"/>
                </a:solidFill>
                <a:latin typeface="宋体" panose="02010600030101010101" pitchFamily="2" charset="-122"/>
                <a:sym typeface="+mn-ea"/>
              </a:rPr>
              <a:t>10 </a:t>
            </a:r>
            <a:r>
              <a:rPr lang="en-US" altLang="zh-CN" sz="2400" dirty="0">
                <a:solidFill>
                  <a:srgbClr val="2D1E09"/>
                </a:solidFill>
                <a:sym typeface="+mn-ea"/>
              </a:rPr>
              <a:t>000</a:t>
            </a:r>
            <a:r>
              <a:rPr lang="zh-CN" altLang="en-US" sz="2400" dirty="0">
                <a:solidFill>
                  <a:srgbClr val="2D1E09"/>
                </a:solidFill>
                <a:sym typeface="+mn-ea"/>
              </a:rPr>
              <a:t>元</a:t>
            </a:r>
            <a:endParaRPr lang="zh-CN" altLang="en-US" sz="2400" dirty="0">
              <a:solidFill>
                <a:srgbClr val="2D1E0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7C153441-FFC2-4D26-B7D6-A27DC2369C7B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9" name="矩形 2">
              <a:extLst>
                <a:ext uri="{FF2B5EF4-FFF2-40B4-BE49-F238E27FC236}">
                  <a16:creationId xmlns:a16="http://schemas.microsoft.com/office/drawing/2014/main" id="{8AE5E72F-D7AD-4BB7-A0BC-3BA0B74F1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20">
              <a:extLst>
                <a:ext uri="{FF2B5EF4-FFF2-40B4-BE49-F238E27FC236}">
                  <a16:creationId xmlns:a16="http://schemas.microsoft.com/office/drawing/2014/main" id="{5623A247-5E6A-4A84-B75E-55B16881ADAC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581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1449669" y="3508833"/>
            <a:ext cx="8736848" cy="2797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直接人工</a:t>
            </a:r>
            <a:r>
              <a:rPr lang="en-US" sz="2400" dirty="0">
                <a:solidFill>
                  <a:schemeClr val="tx2"/>
                </a:solidFill>
                <a:latin typeface="+mn-ea"/>
              </a:rPr>
              <a:t> </a:t>
            </a:r>
            <a:endParaRPr lang="zh-CN" altLang="en-US" sz="2400" dirty="0">
              <a:solidFill>
                <a:schemeClr val="tx2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借：生产成本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72 000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直接人工用量差异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7 200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直接人工价格差异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8 800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贷：应付职工薪酬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88 000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49670" y="1344619"/>
            <a:ext cx="8662570" cy="16890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直接人工成本差异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=10×8 800−9</a:t>
            </a:r>
            <a:r>
              <a:rPr lang="en-US" sz="2400" dirty="0">
                <a:solidFill>
                  <a:srgbClr val="2D1E09"/>
                </a:solidFill>
                <a:latin typeface="+mn-ea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40</a:t>
            </a:r>
            <a:r>
              <a:rPr lang="en-US" sz="2400" dirty="0">
                <a:solidFill>
                  <a:srgbClr val="2D1E09"/>
                </a:solidFill>
                <a:latin typeface="+mn-ea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200=16 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000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直接人工用量差异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8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 800−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40</a:t>
            </a:r>
            <a:r>
              <a:rPr lang="en-US" sz="2400" dirty="0">
                <a:solidFill>
                  <a:srgbClr val="2D1E09"/>
                </a:solidFill>
                <a:latin typeface="+mn-ea"/>
                <a:sym typeface="+mn-ea"/>
              </a:rPr>
              <a:t>×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200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）</a:t>
            </a:r>
            <a:r>
              <a:rPr lang="en-US" sz="2400" dirty="0">
                <a:solidFill>
                  <a:srgbClr val="2D1E09"/>
                </a:solidFill>
                <a:latin typeface="+mn-ea"/>
                <a:sym typeface="+mn-ea"/>
              </a:rPr>
              <a:t>×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9=7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 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200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直接人工价格差异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10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−9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）</a:t>
            </a:r>
            <a:r>
              <a:rPr lang="en-US" sz="2400" dirty="0">
                <a:solidFill>
                  <a:srgbClr val="2D1E09"/>
                </a:solidFill>
                <a:latin typeface="+mn-ea"/>
                <a:sym typeface="+mn-ea"/>
              </a:rPr>
              <a:t>×</a:t>
            </a:r>
            <a:r>
              <a:rPr lang="en-US" sz="2400" dirty="0">
                <a:solidFill>
                  <a:srgbClr val="2D1E09"/>
                </a:solidFill>
                <a:latin typeface="+mn-ea"/>
              </a:rPr>
              <a:t>8 800=8 </a:t>
            </a:r>
            <a:r>
              <a:rPr lang="en-US" altLang="zh-CN" sz="2400" dirty="0">
                <a:solidFill>
                  <a:srgbClr val="2D1E09"/>
                </a:solidFill>
                <a:latin typeface="+mn-ea"/>
              </a:rPr>
              <a:t>800</a:t>
            </a:r>
            <a:r>
              <a:rPr lang="zh-CN" altLang="en-US" sz="2400" dirty="0">
                <a:solidFill>
                  <a:srgbClr val="2D1E09"/>
                </a:solidFill>
                <a:latin typeface="+mn-ea"/>
              </a:rPr>
              <a:t>元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E2436808-345C-4897-8F46-A574DEA148D5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>
              <a:extLst>
                <a:ext uri="{FF2B5EF4-FFF2-40B4-BE49-F238E27FC236}">
                  <a16:creationId xmlns:a16="http://schemas.microsoft.com/office/drawing/2014/main" id="{EBCB4211-8F28-48A9-B51A-2C6F09BCC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20">
              <a:extLst>
                <a:ext uri="{FF2B5EF4-FFF2-40B4-BE49-F238E27FC236}">
                  <a16:creationId xmlns:a16="http://schemas.microsoft.com/office/drawing/2014/main" id="{D37779BE-CC5A-4A53-B7D2-37E9EE73F76D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919536" y="3501008"/>
            <a:ext cx="8684790" cy="2797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变动制造费用</a:t>
            </a: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借：生产成本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24 000</a:t>
            </a:r>
          </a:p>
          <a:p>
            <a:pPr indent="304739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变动制造费用效率差异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2 400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贷：银行存款等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      23 760</a:t>
            </a:r>
          </a:p>
          <a:p>
            <a:pPr indent="304739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变动制造费用开支差异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2 640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25176" y="1196752"/>
            <a:ext cx="8679149" cy="16890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变动制造费用成本差异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=2.7×8 800−3</a:t>
            </a:r>
            <a:r>
              <a:rPr lang="en-US" sz="2400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200=−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240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变动制造费用效率差异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800−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sz="2400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3=2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400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  <a:p>
            <a:pPr indent="266647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变动制造费用开支差异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2.7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−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sz="2400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800=−2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640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5F072EF2-F618-4703-8108-6EEF338FA362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448C3852-E56A-488E-8616-3F6C38F27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209644A6-2636-4DED-8B52-DC4BEEE52142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559496" y="3602684"/>
            <a:ext cx="8684790" cy="2926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739"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固定制造费用</a:t>
            </a:r>
          </a:p>
          <a:p>
            <a:pPr indent="304739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借：生产成本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12 000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固定制造费用能力差异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1 800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固定制造费用效率差异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1 200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贷：银行存款等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           14 000 </a:t>
            </a:r>
          </a:p>
          <a:p>
            <a:pPr indent="304739">
              <a:lnSpc>
                <a:spcPct val="13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固定制造费用耗费差异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1 000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78482" y="1256944"/>
            <a:ext cx="9235036" cy="19660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固定制造费用成本差异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=14 000−200ⅹ60=2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000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固定制造费用耗费差异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=14 000−10 000ⅹ1.50=−1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000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固定制造费用能力差异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10 000−8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ⅹ1.50=1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固定制造费用效率差异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800−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200ⅹ40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ⅹ1.50=1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F6690281-4FC7-45FE-A349-544C42810BD0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D89F79CA-A403-46AB-AC24-2D611380C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B61714D5-CF59-4597-B992-0DA3284F0A31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991544" y="1700808"/>
            <a:ext cx="8684790" cy="39050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产品完工入库</a:t>
            </a: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借：库存商品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213 600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贷：生产成本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213 600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50000"/>
              </a:lnSpc>
            </a:pPr>
            <a:endParaRPr lang="en-US" altLang="zh-CN" sz="2400" dirty="0">
              <a:solidFill>
                <a:schemeClr val="tx2"/>
              </a:solidFill>
              <a:latin typeface="+mn-ea"/>
            </a:endParaRP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结转已销商品成本</a:t>
            </a: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借：主营业务成本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213 600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304739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贷：库存商品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乙产品 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213 600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7AF9984-03D7-4497-AAFE-96BB226A966E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6" name="矩形 2">
              <a:extLst>
                <a:ext uri="{FF2B5EF4-FFF2-40B4-BE49-F238E27FC236}">
                  <a16:creationId xmlns:a16="http://schemas.microsoft.com/office/drawing/2014/main" id="{9A2ED6E3-7AB0-4FD7-9FF4-B57CA70F0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7" name="TextBox 20">
              <a:extLst>
                <a:ext uri="{FF2B5EF4-FFF2-40B4-BE49-F238E27FC236}">
                  <a16:creationId xmlns:a16="http://schemas.microsoft.com/office/drawing/2014/main" id="{41267848-1E00-4B83-B626-DD131041A6A0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775137" y="1124744"/>
            <a:ext cx="10641725" cy="5254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55529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  威盛公司生产乙产品耗用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F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材料。本期生产乙产品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件，耗用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F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材料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1 000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千克，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F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材料的实际价格为每千克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元。假设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F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材料的标准价格为每千克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110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元，单位乙产品的标准用量为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4.8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千克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F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材料。</a:t>
            </a:r>
            <a:endParaRPr lang="zh-CN" altLang="en-US" sz="2000" dirty="0">
              <a:latin typeface="+mn-ea"/>
            </a:endParaRPr>
          </a:p>
          <a:p>
            <a:pPr indent="355529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  威盛公司本期生产乙产品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件，实际耗用工时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8 800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小时，实际人工总额为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88 000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元，平均每工时为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元。企业标准人工率为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9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元，单位产品的工时耗用标准为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40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小时。</a:t>
            </a:r>
            <a:endParaRPr lang="zh-CN" altLang="en-US" sz="2000" dirty="0">
              <a:latin typeface="+mn-ea"/>
            </a:endParaRPr>
          </a:p>
          <a:p>
            <a:pPr indent="355529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  威盛公司本期生产乙产品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件，实际耗用人工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8 800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小时，实际发生变动制造费用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23</a:t>
            </a:r>
            <a:r>
              <a:rPr lang="en-US" sz="20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760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元，变动制造费用实际分配率为每直接人工工时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2.7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元。企业制定的变动制造费用标准分配率为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元，单位产品的工时耗用标准为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40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小时。</a:t>
            </a:r>
            <a:endParaRPr lang="zh-CN" altLang="en-US" sz="2000" dirty="0">
              <a:latin typeface="+mn-ea"/>
            </a:endParaRPr>
          </a:p>
          <a:p>
            <a:pPr indent="355529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  威盛公司本月生产乙产品实际产量为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200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件，发生固定制造费用为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14 000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元，实际工时为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8 800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小时；企业生产能力为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300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件即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10 000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小时；每件产品固定制造费用标准成本为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60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/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件，即每件产品标准工时为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40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小时，标准分配率为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1.50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元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/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小时。</a:t>
            </a:r>
            <a:endParaRPr lang="zh-CN" altLang="en-US" sz="2000" dirty="0">
              <a:latin typeface="+mn-ea"/>
            </a:endParaRPr>
          </a:p>
          <a:p>
            <a:pPr indent="355529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  威盛公司已经发生了前述直接材料、直接人工、变动制造费用、固定制造费用的成本差异，并已经进行成本差异的日常账务处理，请为威盛公司完成会计期未对成本差异的会计处理。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BBA844FF-D60B-4A84-A12D-EBF028E9BB08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98D58B3B-8CD8-4F07-8A85-A6859FE2A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36D6EE2D-129D-479B-B09F-B9C80EFDD1F5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2143564" y="1134482"/>
            <a:ext cx="8673997" cy="53269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</a:rPr>
              <a:t>期末转销差异</a:t>
            </a:r>
            <a:endParaRPr lang="en-US" altLang="zh-CN" sz="2400" dirty="0">
              <a:solidFill>
                <a:schemeClr val="tx2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借：主营业务成本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  12 160</a:t>
            </a:r>
          </a:p>
          <a:p>
            <a:pPr indent="266647">
              <a:lnSpc>
                <a:spcPct val="13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直接材料价格差异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10 000</a:t>
            </a:r>
          </a:p>
          <a:p>
            <a:pPr indent="266647">
              <a:lnSpc>
                <a:spcPct val="13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变动制造费用开支差异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2 640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固定制造费用耗费差异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1 000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贷：直接材料用量差异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4 400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      直接人工用量差异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7 200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      直接人工价格差异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  8 800</a:t>
            </a:r>
          </a:p>
          <a:p>
            <a:pPr indent="266647">
              <a:lnSpc>
                <a:spcPct val="13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变动制造费用效率差异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2 400</a:t>
            </a:r>
          </a:p>
          <a:p>
            <a:pPr indent="266647">
              <a:lnSpc>
                <a:spcPct val="130000"/>
              </a:lnSpc>
            </a:pPr>
            <a:r>
              <a:rPr lang="en-US" sz="2400" dirty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固定制造费用能力差异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1 800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  <a:p>
            <a:pPr indent="266647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          固定制造费用效率差异</a:t>
            </a:r>
            <a:r>
              <a:rPr lang="en-US" sz="2400" dirty="0">
                <a:solidFill>
                  <a:schemeClr val="tx1"/>
                </a:solidFill>
                <a:latin typeface="+mn-ea"/>
              </a:rPr>
              <a:t>         1 200</a:t>
            </a:r>
            <a:endParaRPr lang="en-US" altLang="en-US" sz="24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971D1E7-9A83-4071-88CF-03F1AFBE60D4}"/>
              </a:ext>
            </a:extLst>
          </p:cNvPr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>
              <a:extLst>
                <a:ext uri="{FF2B5EF4-FFF2-40B4-BE49-F238E27FC236}">
                  <a16:creationId xmlns:a16="http://schemas.microsoft.com/office/drawing/2014/main" id="{86B38851-EAA1-49BD-B292-4996DA3EA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E0D294BD-BCBD-4B41-8575-A503A28C3176}"/>
                </a:ext>
              </a:extLst>
            </p:cNvPr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步骤三  成本差异的账务处理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rotWithShape="1">
          <a:gsLst>
            <a:gs pos="0">
              <a:schemeClr val="accent1"/>
            </a:gs>
            <a:gs pos="50000">
              <a:schemeClr val="accent1">
                <a:gamma/>
                <a:shade val="92157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9525">
          <a:noFill/>
          <a:round/>
          <a:headEnd/>
          <a:tailE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</TotalTime>
  <Words>923</Words>
  <Application>Microsoft Office PowerPoint</Application>
  <PresentationFormat>宽屏</PresentationFormat>
  <Paragraphs>80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30" baseType="lpstr">
      <vt:lpstr>MS Gothic</vt:lpstr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3_同意提议</vt:lpstr>
      <vt:lpstr>4_同意提议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904</cp:revision>
  <dcterms:created xsi:type="dcterms:W3CDTF">2012-09-24T07:17:00Z</dcterms:created>
  <dcterms:modified xsi:type="dcterms:W3CDTF">2022-04-02T12:58:31Z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